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8" r:id="rId2"/>
    <p:sldId id="267" r:id="rId3"/>
    <p:sldId id="344" r:id="rId4"/>
    <p:sldId id="346" r:id="rId5"/>
    <p:sldId id="328" r:id="rId6"/>
    <p:sldId id="330" r:id="rId7"/>
    <p:sldId id="332" r:id="rId8"/>
    <p:sldId id="329" r:id="rId9"/>
    <p:sldId id="333" r:id="rId10"/>
    <p:sldId id="334" r:id="rId11"/>
    <p:sldId id="381" r:id="rId12"/>
    <p:sldId id="382" r:id="rId13"/>
    <p:sldId id="352" r:id="rId14"/>
    <p:sldId id="358" r:id="rId15"/>
    <p:sldId id="347" r:id="rId16"/>
    <p:sldId id="354" r:id="rId17"/>
    <p:sldId id="348" r:id="rId18"/>
    <p:sldId id="350" r:id="rId19"/>
    <p:sldId id="349" r:id="rId20"/>
    <p:sldId id="351" r:id="rId21"/>
    <p:sldId id="359" r:id="rId22"/>
    <p:sldId id="362" r:id="rId23"/>
    <p:sldId id="361" r:id="rId24"/>
    <p:sldId id="363" r:id="rId25"/>
    <p:sldId id="364" r:id="rId26"/>
    <p:sldId id="365" r:id="rId27"/>
    <p:sldId id="366" r:id="rId28"/>
    <p:sldId id="367" r:id="rId29"/>
    <p:sldId id="368" r:id="rId30"/>
    <p:sldId id="303" r:id="rId31"/>
    <p:sldId id="376" r:id="rId32"/>
    <p:sldId id="377" r:id="rId33"/>
    <p:sldId id="378" r:id="rId34"/>
    <p:sldId id="371" r:id="rId35"/>
    <p:sldId id="304" r:id="rId36"/>
    <p:sldId id="372" r:id="rId37"/>
    <p:sldId id="38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394DC-A9FC-4607-9EC1-527D502C8BB8}"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7279B0-AC2F-4A6A-9959-3E2B234B1CA7}" type="slidenum">
              <a:rPr lang="en-US" smtClean="0"/>
              <a:t>‹#›</a:t>
            </a:fld>
            <a:endParaRPr lang="en-US"/>
          </a:p>
        </p:txBody>
      </p:sp>
    </p:spTree>
    <p:extLst>
      <p:ext uri="{BB962C8B-B14F-4D97-AF65-F5344CB8AC3E}">
        <p14:creationId xmlns:p14="http://schemas.microsoft.com/office/powerpoint/2010/main" val="3603825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7863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1910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0493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5030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4380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2197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1530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9114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3447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4315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337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1870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2740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5784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2432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4392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Tiverton, for example: </a:t>
            </a:r>
            <a:r>
              <a:rPr lang="en-US" b="0" i="1" dirty="0">
                <a:solidFill>
                  <a:srgbClr val="313335"/>
                </a:solidFill>
                <a:effectLst/>
                <a:latin typeface="Open Sans" panose="020B0606030504020204" pitchFamily="34" charset="0"/>
              </a:rPr>
              <a:t>Minor subdivision.</a:t>
            </a:r>
            <a:r>
              <a:rPr lang="en-US" b="0" i="0" dirty="0">
                <a:solidFill>
                  <a:srgbClr val="313335"/>
                </a:solidFill>
                <a:effectLst/>
                <a:latin typeface="Open Sans" panose="020B0606030504020204" pitchFamily="34" charset="0"/>
              </a:rPr>
              <a:t> A plan for a subdivision of land consisting of five or fewer units or lots, provided that such subdivision does not require waivers or modifications as specified in these regulations.</a:t>
            </a:r>
          </a:p>
          <a:p>
            <a:endParaRPr lang="en-US" b="0" i="0" dirty="0">
              <a:solidFill>
                <a:srgbClr val="313335"/>
              </a:solidFill>
              <a:effectLst/>
              <a:latin typeface="Open Sans" panose="020B0606030504020204" pitchFamily="34" charset="0"/>
            </a:endParaRPr>
          </a:p>
          <a:p>
            <a:r>
              <a:rPr lang="en-US" b="0" i="0" dirty="0">
                <a:solidFill>
                  <a:srgbClr val="313335"/>
                </a:solidFill>
                <a:effectLst/>
                <a:latin typeface="Open Sans" panose="020B0606030504020204" pitchFamily="34" charset="0"/>
              </a:rPr>
              <a:t>Narragansett, for example: Minor subdivision</a:t>
            </a:r>
            <a:r>
              <a:rPr lang="en-US" b="0" i="1" dirty="0">
                <a:solidFill>
                  <a:srgbClr val="313335"/>
                </a:solidFill>
                <a:effectLst/>
                <a:latin typeface="Open Sans" panose="020B0606030504020204" pitchFamily="34" charset="0"/>
              </a:rPr>
              <a:t>.</a:t>
            </a:r>
            <a:r>
              <a:rPr lang="en-US" b="0" i="0" dirty="0">
                <a:solidFill>
                  <a:srgbClr val="313335"/>
                </a:solidFill>
                <a:effectLst/>
                <a:latin typeface="Open Sans" panose="020B0606030504020204" pitchFamily="34" charset="0"/>
              </a:rPr>
              <a:t> A plan for residential development that requires the subdivision of land into buildable lots, does not propose more than five lots or dwelling units, and does not require any waivers from, or modifications to, these regulations.</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9226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Tiverton, for example: </a:t>
            </a:r>
            <a:r>
              <a:rPr lang="en-US" b="0" i="1" dirty="0">
                <a:solidFill>
                  <a:srgbClr val="313335"/>
                </a:solidFill>
                <a:effectLst/>
                <a:latin typeface="Open Sans" panose="020B0606030504020204" pitchFamily="34" charset="0"/>
              </a:rPr>
              <a:t>Minor subdivision.</a:t>
            </a:r>
            <a:r>
              <a:rPr lang="en-US" b="0" i="0" dirty="0">
                <a:solidFill>
                  <a:srgbClr val="313335"/>
                </a:solidFill>
                <a:effectLst/>
                <a:latin typeface="Open Sans" panose="020B0606030504020204" pitchFamily="34" charset="0"/>
              </a:rPr>
              <a:t> A plan for a subdivision of land consisting of five or fewer units or lots, provided that such subdivision does not require waivers or modifications as specified in these regulations.</a:t>
            </a:r>
          </a:p>
          <a:p>
            <a:endParaRPr lang="en-US" b="0" i="0" dirty="0">
              <a:solidFill>
                <a:srgbClr val="313335"/>
              </a:solidFill>
              <a:effectLst/>
              <a:latin typeface="Open Sans" panose="020B0606030504020204" pitchFamily="34" charset="0"/>
            </a:endParaRPr>
          </a:p>
          <a:p>
            <a:r>
              <a:rPr lang="en-US" b="0" i="0" dirty="0">
                <a:solidFill>
                  <a:srgbClr val="313335"/>
                </a:solidFill>
                <a:effectLst/>
                <a:latin typeface="Open Sans" panose="020B0606030504020204" pitchFamily="34" charset="0"/>
              </a:rPr>
              <a:t>Narragansett, for example: Minor subdivision</a:t>
            </a:r>
            <a:r>
              <a:rPr lang="en-US" b="0" i="1" dirty="0">
                <a:solidFill>
                  <a:srgbClr val="313335"/>
                </a:solidFill>
                <a:effectLst/>
                <a:latin typeface="Open Sans" panose="020B0606030504020204" pitchFamily="34" charset="0"/>
              </a:rPr>
              <a:t>.</a:t>
            </a:r>
            <a:r>
              <a:rPr lang="en-US" b="0" i="0" dirty="0">
                <a:solidFill>
                  <a:srgbClr val="313335"/>
                </a:solidFill>
                <a:effectLst/>
                <a:latin typeface="Open Sans" panose="020B0606030504020204" pitchFamily="34" charset="0"/>
              </a:rPr>
              <a:t> A plan for residential development that requires the subdivision of land into buildable lots, does not propose more than five lots or dwelling units, and does not require any waivers from, or modifications to, these regulations.</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27326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19601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8457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F5757F-FCC7-4372-8155-2778C080C81D}" type="slidenum">
              <a:rPr lang="en-US" smtClean="0"/>
              <a:t>34</a:t>
            </a:fld>
            <a:endParaRPr lang="en-US"/>
          </a:p>
        </p:txBody>
      </p:sp>
    </p:spTree>
    <p:extLst>
      <p:ext uri="{BB962C8B-B14F-4D97-AF65-F5344CB8AC3E}">
        <p14:creationId xmlns:p14="http://schemas.microsoft.com/office/powerpoint/2010/main" val="2298786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F5757F-FCC7-4372-8155-2778C080C81D}" type="slidenum">
              <a:rPr lang="en-US" smtClean="0"/>
              <a:t>36</a:t>
            </a:fld>
            <a:endParaRPr lang="en-US"/>
          </a:p>
        </p:txBody>
      </p:sp>
    </p:spTree>
    <p:extLst>
      <p:ext uri="{BB962C8B-B14F-4D97-AF65-F5344CB8AC3E}">
        <p14:creationId xmlns:p14="http://schemas.microsoft.com/office/powerpoint/2010/main" val="2301608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19330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8577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8882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464">
              <a:defRPr/>
            </a:pPr>
            <a:r>
              <a:rPr lang="en-US" dirty="0"/>
              <a:t>House Bill 6090A / Senate Bill 1035A allows for the “adaptive reuse” of commercial properties into housing.</a:t>
            </a:r>
          </a:p>
          <a:p>
            <a:pPr defTabSz="925464">
              <a:defRPr/>
            </a:pPr>
            <a:r>
              <a:rPr lang="en-US" dirty="0"/>
              <a:t>Effective date January 1, 2024</a:t>
            </a:r>
          </a:p>
          <a:p>
            <a:pPr defTabSz="925464">
              <a:defRPr/>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241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5383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F5757F-FCC7-4372-8155-2778C080C81D}" type="slidenum">
              <a:rPr lang="en-US" smtClean="0"/>
              <a:t>7</a:t>
            </a:fld>
            <a:endParaRPr lang="en-US"/>
          </a:p>
        </p:txBody>
      </p:sp>
    </p:spTree>
    <p:extLst>
      <p:ext uri="{BB962C8B-B14F-4D97-AF65-F5344CB8AC3E}">
        <p14:creationId xmlns:p14="http://schemas.microsoft.com/office/powerpoint/2010/main" val="1463405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1139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F5757F-FCC7-4372-8155-2778C080C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8822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428004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10826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3771861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72621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4285256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3953497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2695910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2378099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107600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243587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78555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2257698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2996788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813303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309744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315673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83B39B-7B14-4C3A-B8F5-A3045AA34182}" type="datetimeFigureOut">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3C311-13BA-49BA-8D3D-163BB490E588}" type="slidenum">
              <a:rPr lang="en-US" smtClean="0"/>
              <a:t>‹#›</a:t>
            </a:fld>
            <a:endParaRPr lang="en-US" dirty="0"/>
          </a:p>
        </p:txBody>
      </p:sp>
    </p:spTree>
    <p:extLst>
      <p:ext uri="{BB962C8B-B14F-4D97-AF65-F5344CB8AC3E}">
        <p14:creationId xmlns:p14="http://schemas.microsoft.com/office/powerpoint/2010/main" val="377033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883B39B-7B14-4C3A-B8F5-A3045AA34182}" type="datetimeFigureOut">
              <a:rPr lang="en-US" smtClean="0"/>
              <a:t>1/19/2024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B23C311-13BA-49BA-8D3D-163BB490E588}" type="slidenum">
              <a:rPr lang="en-US" smtClean="0"/>
              <a:t>‹#›</a:t>
            </a:fld>
            <a:endParaRPr lang="en-US" dirty="0"/>
          </a:p>
        </p:txBody>
      </p:sp>
    </p:spTree>
    <p:extLst>
      <p:ext uri="{BB962C8B-B14F-4D97-AF65-F5344CB8AC3E}">
        <p14:creationId xmlns:p14="http://schemas.microsoft.com/office/powerpoint/2010/main" val="22103473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FA3A9-9B41-7AC7-EA3C-0C2DDD34D403}"/>
              </a:ext>
            </a:extLst>
          </p:cNvPr>
          <p:cNvSpPr>
            <a:spLocks noGrp="1"/>
          </p:cNvSpPr>
          <p:nvPr>
            <p:ph type="ctrTitle"/>
          </p:nvPr>
        </p:nvSpPr>
        <p:spPr>
          <a:xfrm>
            <a:off x="266082" y="467025"/>
            <a:ext cx="10538459" cy="2780016"/>
          </a:xfrm>
        </p:spPr>
        <p:txBody>
          <a:bodyPr>
            <a:noAutofit/>
          </a:bodyPr>
          <a:lstStyle/>
          <a:p>
            <a:pPr algn="ctr"/>
            <a:r>
              <a:rPr lang="en-US" sz="5500" dirty="0"/>
              <a:t>2023 Legislative Update:</a:t>
            </a:r>
            <a:br>
              <a:rPr lang="en-US" sz="5500" dirty="0"/>
            </a:br>
            <a:r>
              <a:rPr lang="en-US" sz="5500" dirty="0"/>
              <a:t>Statewide Zoning Changes</a:t>
            </a:r>
            <a:endParaRPr lang="en-US" sz="5000" dirty="0"/>
          </a:p>
        </p:txBody>
      </p:sp>
      <p:sp>
        <p:nvSpPr>
          <p:cNvPr id="3" name="Subtitle 2">
            <a:extLst>
              <a:ext uri="{FF2B5EF4-FFF2-40B4-BE49-F238E27FC236}">
                <a16:creationId xmlns:a16="http://schemas.microsoft.com/office/drawing/2014/main" id="{F8A76DBA-0D29-EB6C-62CB-A43C43C9C09C}"/>
              </a:ext>
            </a:extLst>
          </p:cNvPr>
          <p:cNvSpPr>
            <a:spLocks noGrp="1"/>
          </p:cNvSpPr>
          <p:nvPr>
            <p:ph type="subTitle" idx="1"/>
          </p:nvPr>
        </p:nvSpPr>
        <p:spPr>
          <a:xfrm>
            <a:off x="483177" y="4143642"/>
            <a:ext cx="8825658" cy="861420"/>
          </a:xfrm>
        </p:spPr>
        <p:txBody>
          <a:bodyPr>
            <a:noAutofit/>
          </a:bodyPr>
          <a:lstStyle/>
          <a:p>
            <a:r>
              <a:rPr lang="en-US" sz="1600" dirty="0"/>
              <a:t>Peter </a:t>
            </a:r>
            <a:r>
              <a:rPr lang="en-US" sz="1600" dirty="0" err="1"/>
              <a:t>regan</a:t>
            </a:r>
            <a:endParaRPr lang="en-US" sz="1600" dirty="0"/>
          </a:p>
          <a:p>
            <a:r>
              <a:rPr lang="en-US" sz="1600" dirty="0"/>
              <a:t>Sayer Regan &amp; Thayer, LLP</a:t>
            </a:r>
          </a:p>
          <a:p>
            <a:r>
              <a:rPr lang="en-US" sz="1600" dirty="0"/>
              <a:t>130 Bellevue avenue</a:t>
            </a:r>
          </a:p>
          <a:p>
            <a:r>
              <a:rPr lang="en-US" sz="1600" dirty="0"/>
              <a:t>Newport, RI</a:t>
            </a:r>
          </a:p>
          <a:p>
            <a:r>
              <a:rPr lang="en-US" sz="1600" dirty="0"/>
              <a:t>401-849-3040</a:t>
            </a:r>
          </a:p>
          <a:p>
            <a:r>
              <a:rPr lang="en-US" sz="1600" dirty="0"/>
              <a:t>pregan@srt-law</a:t>
            </a:r>
            <a:r>
              <a:rPr lang="en-US" sz="1600"/>
              <a:t>.com</a:t>
            </a:r>
            <a:endParaRPr lang="en-US" sz="1600" dirty="0"/>
          </a:p>
        </p:txBody>
      </p:sp>
      <p:pic>
        <p:nvPicPr>
          <p:cNvPr id="1026" name="Picture 4" descr="Image result for sayer regan and thayer">
            <a:extLst>
              <a:ext uri="{FF2B5EF4-FFF2-40B4-BE49-F238E27FC236}">
                <a16:creationId xmlns:a16="http://schemas.microsoft.com/office/drawing/2014/main" id="{AA41A596-DE31-F1F4-507E-3BC2CE4E9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545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Substandard Lots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pPr marL="0" indent="0">
              <a:buNone/>
            </a:pPr>
            <a:r>
              <a:rPr lang="en-US" sz="2600" u="sng" dirty="0"/>
              <a:t>Example</a:t>
            </a:r>
          </a:p>
          <a:p>
            <a:r>
              <a:rPr lang="en-US" sz="2600" dirty="0"/>
              <a:t>Assume a 8,000 SF lot in an R-10 District (10,000 SF of land area required) in Middletown, where 25% lot coverage is allowed and 25’ front setback is required</a:t>
            </a:r>
          </a:p>
          <a:p>
            <a:r>
              <a:rPr lang="en-US" sz="2600" dirty="0"/>
              <a:t>The lot is substandard in size by 20%</a:t>
            </a:r>
          </a:p>
          <a:p>
            <a:r>
              <a:rPr lang="en-US" sz="2600" dirty="0"/>
              <a:t>Therefore, the applicable setbacks are reduced in size by 20%</a:t>
            </a:r>
          </a:p>
          <a:p>
            <a:r>
              <a:rPr lang="en-US" sz="2600" dirty="0"/>
              <a:t>In addition, the allowable lot coverage is increased by 20%, from 25% to 30%</a:t>
            </a:r>
          </a:p>
          <a:p>
            <a:endParaRPr lang="en-US" sz="2600" dirty="0"/>
          </a:p>
          <a:p>
            <a:endParaRPr lang="en-US" sz="2600" dirty="0"/>
          </a:p>
          <a:p>
            <a:endParaRPr lang="en-US" sz="2600" dirty="0"/>
          </a:p>
          <a:p>
            <a:endParaRPr lang="en-US" sz="2600" dirty="0"/>
          </a:p>
          <a:p>
            <a:endParaRPr lang="en-US" sz="2600" dirty="0"/>
          </a:p>
          <a:p>
            <a:pPr marL="0" indent="0">
              <a:buNone/>
            </a:pPr>
            <a:r>
              <a:rPr lang="en-US" sz="2600" dirty="0"/>
              <a:t>	</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727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EB99D-381E-277B-682C-80D90DD6370E}"/>
              </a:ext>
            </a:extLst>
          </p:cNvPr>
          <p:cNvSpPr>
            <a:spLocks noGrp="1"/>
          </p:cNvSpPr>
          <p:nvPr>
            <p:ph type="title"/>
          </p:nvPr>
        </p:nvSpPr>
        <p:spPr/>
        <p:txBody>
          <a:bodyPr/>
          <a:lstStyle/>
          <a:p>
            <a:r>
              <a:rPr lang="en-US" dirty="0"/>
              <a:t>Substandard Lots (H-6059/S-1032)</a:t>
            </a:r>
          </a:p>
        </p:txBody>
      </p:sp>
      <p:sp>
        <p:nvSpPr>
          <p:cNvPr id="3" name="Content Placeholder 2">
            <a:extLst>
              <a:ext uri="{FF2B5EF4-FFF2-40B4-BE49-F238E27FC236}">
                <a16:creationId xmlns:a16="http://schemas.microsoft.com/office/drawing/2014/main" id="{0BA047FA-AFBB-10AF-1C8B-C34E4A397811}"/>
              </a:ext>
            </a:extLst>
          </p:cNvPr>
          <p:cNvSpPr>
            <a:spLocks noGrp="1"/>
          </p:cNvSpPr>
          <p:nvPr>
            <p:ph idx="1"/>
          </p:nvPr>
        </p:nvSpPr>
        <p:spPr/>
        <p:txBody>
          <a:bodyPr/>
          <a:lstStyle/>
          <a:p>
            <a:r>
              <a:rPr lang="en-US" sz="3000" dirty="0"/>
              <a:t>Pre-January 1, 2024, the lot is allowed 25% lot coverage (2,000 SF) and the front setback must be at least 25’</a:t>
            </a:r>
          </a:p>
          <a:p>
            <a:endParaRPr lang="en-US" sz="3000" dirty="0"/>
          </a:p>
          <a:p>
            <a:r>
              <a:rPr lang="en-US" sz="3000" dirty="0"/>
              <a:t>As of January 1, 2024, the lot is allowed 30% lot coverage (2,400 SF) and the required front setback is reduced to 20’</a:t>
            </a:r>
            <a:endParaRPr lang="en-US" sz="2000" dirty="0"/>
          </a:p>
          <a:p>
            <a:endParaRPr lang="en-US" dirty="0"/>
          </a:p>
        </p:txBody>
      </p:sp>
    </p:spTree>
    <p:extLst>
      <p:ext uri="{BB962C8B-B14F-4D97-AF65-F5344CB8AC3E}">
        <p14:creationId xmlns:p14="http://schemas.microsoft.com/office/powerpoint/2010/main" val="646143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66CBD6-1DF5-9DF1-3C03-35B7F14C2D72}"/>
              </a:ext>
            </a:extLst>
          </p:cNvPr>
          <p:cNvPicPr>
            <a:picLocks noChangeAspect="1"/>
          </p:cNvPicPr>
          <p:nvPr/>
        </p:nvPicPr>
        <p:blipFill>
          <a:blip r:embed="rId2"/>
          <a:stretch>
            <a:fillRect/>
          </a:stretch>
        </p:blipFill>
        <p:spPr>
          <a:xfrm>
            <a:off x="0" y="15744"/>
            <a:ext cx="12192000" cy="6826512"/>
          </a:xfrm>
          <a:prstGeom prst="rect">
            <a:avLst/>
          </a:prstGeom>
        </p:spPr>
      </p:pic>
    </p:spTree>
    <p:extLst>
      <p:ext uri="{BB962C8B-B14F-4D97-AF65-F5344CB8AC3E}">
        <p14:creationId xmlns:p14="http://schemas.microsoft.com/office/powerpoint/2010/main" val="314944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Variances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r>
              <a:rPr lang="en-US" dirty="0"/>
              <a:t>(1) That the hardship from which the applicant seeks relief is due to the unique characteristics of the subject land or structure and not to general characteristics of the surrounding area; and is not due to a physical or economic disability of the applicant[.]</a:t>
            </a:r>
          </a:p>
          <a:p>
            <a:r>
              <a:rPr lang="en-US" dirty="0"/>
              <a:t>(2) That the hardship is not the result of any prior action of the applicant </a:t>
            </a:r>
            <a:r>
              <a:rPr lang="en-US" b="1" strike="sngStrike" dirty="0"/>
              <a:t>and does not result primarily from the desire of the applicant to realize greater financial gain</a:t>
            </a:r>
            <a:r>
              <a:rPr lang="en-US" dirty="0"/>
              <a:t>; and </a:t>
            </a:r>
          </a:p>
          <a:p>
            <a:r>
              <a:rPr lang="en-US" dirty="0"/>
              <a:t>(3) That the granting of the requested variance will not alter the general character of the surrounding area or impair the intent or purpose of the zoning ordinance or the comprehensive plan upon which the ordinance is based; </a:t>
            </a:r>
            <a:r>
              <a:rPr lang="en-US" b="1" strike="sngStrike" dirty="0"/>
              <a:t>and</a:t>
            </a:r>
          </a:p>
          <a:p>
            <a:r>
              <a:rPr lang="en-US" b="1" strike="sngStrike" dirty="0"/>
              <a:t>(4)  That the relief to be granted is the least relief necessary.”</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8829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Variances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r>
              <a:rPr lang="en-US" sz="2200" dirty="0"/>
              <a:t>In granting a dimensional variance, that the hardship suffered by the owner of the subject property if the dimensional variance is not granted amounts to more than a mere inconvenience, </a:t>
            </a:r>
            <a:r>
              <a:rPr lang="en-US" sz="2200" b="1" u="sng" dirty="0"/>
              <a:t>meaning that relief sought is minimal to a reasonable enjoyment of the permitted use to which the property is proposed to be devoted.</a:t>
            </a:r>
            <a:r>
              <a:rPr lang="en-US" sz="2200" dirty="0"/>
              <a:t>  The fact that a use may be more profitable or that a structure may be more valuable after the relief is granted is not grounds for relief.”</a:t>
            </a:r>
            <a:endParaRPr lang="en-US" sz="2200" b="1" u="sng"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0280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Modifications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r>
              <a:rPr lang="en-US" sz="2600" dirty="0"/>
              <a:t>“A zoning ordinance </a:t>
            </a:r>
            <a:r>
              <a:rPr lang="en-US" sz="2600" b="1" u="sng" dirty="0"/>
              <a:t>shall</a:t>
            </a:r>
            <a:r>
              <a:rPr lang="en-US" sz="2600" dirty="0"/>
              <a:t> provide for the issuance of modifications from the literal dimensional requirements of the zoning ordinance in the instance of the construction, alteration, or structural modification of a structure or lot of record.  The zoning enforcement officer is authorized to grant modification permits.…</a:t>
            </a:r>
          </a:p>
          <a:p>
            <a:endParaRPr lang="en-US" sz="2600" dirty="0"/>
          </a:p>
          <a:p>
            <a:pPr marL="0" indent="0">
              <a:buNone/>
            </a:pPr>
            <a:r>
              <a:rPr lang="en-US" sz="2600" dirty="0"/>
              <a:t>	</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426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Modifications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pPr marL="0" indent="0">
              <a:buNone/>
            </a:pPr>
            <a:r>
              <a:rPr lang="en-US" sz="2600" dirty="0"/>
              <a:t>	</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CAA98CB-4943-14A6-318B-3BDD67EFEA33}"/>
              </a:ext>
            </a:extLst>
          </p:cNvPr>
          <p:cNvSpPr txBox="1"/>
          <p:nvPr/>
        </p:nvSpPr>
        <p:spPr>
          <a:xfrm>
            <a:off x="805343" y="2181138"/>
            <a:ext cx="9513116" cy="1938992"/>
          </a:xfrm>
          <a:prstGeom prst="rect">
            <a:avLst/>
          </a:prstGeom>
          <a:noFill/>
        </p:spPr>
        <p:txBody>
          <a:bodyPr wrap="square" rtlCol="0">
            <a:spAutoFit/>
          </a:bodyPr>
          <a:lstStyle/>
          <a:p>
            <a:r>
              <a:rPr lang="en-US" sz="3000" dirty="0"/>
              <a:t>A modification is essentially a “middle ground” between something that is allowed by right and something that would otherwise require a dimensional variance from the zoning board.  </a:t>
            </a:r>
          </a:p>
        </p:txBody>
      </p:sp>
    </p:spTree>
    <p:extLst>
      <p:ext uri="{BB962C8B-B14F-4D97-AF65-F5344CB8AC3E}">
        <p14:creationId xmlns:p14="http://schemas.microsoft.com/office/powerpoint/2010/main" val="515012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Modifications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endParaRPr lang="en-US" sz="2600" dirty="0"/>
          </a:p>
          <a:p>
            <a:r>
              <a:rPr lang="en-US" sz="2600" dirty="0"/>
              <a:t>…  The zoning ordinance </a:t>
            </a:r>
            <a:r>
              <a:rPr lang="en-US" sz="2600" b="1" u="sng" dirty="0"/>
              <a:t>shall permit modifications  that are fifteen percent (15%) or less</a:t>
            </a:r>
            <a:r>
              <a:rPr lang="en-US" sz="2600" dirty="0"/>
              <a:t> of the dimensional requirements specified in the zoning ordinance but may permit modification up to twenty-five percent (25%) …”	</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0517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Modifications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r>
              <a:rPr lang="en-US" sz="2200" dirty="0"/>
              <a:t>… In the case of a modification of greater than five percent (5%), the zoning enforcement officer shall notify … all property owners abutting the property which is the subject of the modification request…and shall public in a newspaper of local circulation within the city or town that the modification will be granted unless written objection is received within fourteen (14) days of the public notice.”  If written objection is received within fourteen (14) days, the request for a modification shall be scheduled for the next available hearing before the zoning board of review on application for a dimensional variance.[.]”</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8837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Modifications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endParaRPr lang="en-US" sz="2600" b="1" dirty="0"/>
          </a:p>
          <a:p>
            <a:r>
              <a:rPr lang="en-US" sz="2600" b="1" dirty="0"/>
              <a:t>“</a:t>
            </a:r>
            <a:r>
              <a:rPr lang="en-US" sz="2600" b="1" u="sng" dirty="0"/>
              <a:t>… in the case of a modification of five percent (5%) or less, the zoning enforcement officer shall have the authority to issue a permit approving the modification, without any public notice requirements.</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505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rmAutofit lnSpcReduction="10000"/>
          </a:bodyPr>
          <a:lstStyle/>
          <a:p>
            <a:endParaRPr lang="en-US" dirty="0"/>
          </a:p>
          <a:p>
            <a:endParaRPr lang="en-US" dirty="0"/>
          </a:p>
          <a:p>
            <a:r>
              <a:rPr lang="en-US" dirty="0"/>
              <a:t>During the 2023 Legislative Session, the General Assembly passed a series of bills amending the Rhode Island Zoning Enabling Act</a:t>
            </a:r>
          </a:p>
          <a:p>
            <a:endParaRPr lang="en-US" dirty="0"/>
          </a:p>
          <a:p>
            <a:r>
              <a:rPr lang="en-US" dirty="0"/>
              <a:t>The intent of these bills was to encourage the construction of additional housing inventory, and to streamline and bring uniformity to the land development process</a:t>
            </a:r>
          </a:p>
          <a:p>
            <a:endParaRPr lang="en-US" dirty="0"/>
          </a:p>
          <a:p>
            <a:r>
              <a:rPr lang="en-US" dirty="0"/>
              <a:t>The effect goes beyond housing and creates more opportunities for developers and property owners to maximize property value</a:t>
            </a:r>
          </a:p>
          <a:p>
            <a:endParaRPr lang="en-US" dirty="0"/>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2756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Modifications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r>
              <a:rPr lang="en-US" sz="2600" u="sng" dirty="0"/>
              <a:t>Administrative Standard</a:t>
            </a:r>
          </a:p>
          <a:p>
            <a:pPr lvl="1"/>
            <a:r>
              <a:rPr lang="en-US" sz="2000" dirty="0"/>
              <a:t>(1) reasonably necessary for the full enjoyment of the permitted use;</a:t>
            </a:r>
          </a:p>
          <a:p>
            <a:pPr lvl="1"/>
            <a:r>
              <a:rPr lang="en-US" sz="2000" dirty="0"/>
              <a:t>(2) If the modification is granted, neighboring property will neither be substantially injured nor its appropriate use substantially impaired;</a:t>
            </a:r>
          </a:p>
          <a:p>
            <a:pPr lvl="1"/>
            <a:r>
              <a:rPr lang="en-US" sz="2000" dirty="0"/>
              <a:t>(3) The modification requested does not require a variance of a flood hazard requirement, unless the building is built in accordance with applicable regulations; and</a:t>
            </a:r>
          </a:p>
          <a:p>
            <a:pPr lvl="1"/>
            <a:r>
              <a:rPr lang="en-US" sz="2000" dirty="0"/>
              <a:t>(4)  The modification requested does not violate any rules or regulations with respect to freshwater or coastal wetlands.</a:t>
            </a:r>
          </a:p>
          <a:p>
            <a:pPr lvl="1"/>
            <a:endParaRPr lang="en-US" sz="2000" dirty="0"/>
          </a:p>
          <a:p>
            <a:pPr lvl="1"/>
            <a:endParaRPr lang="en-US" sz="2400"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3944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Special Use Permits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r>
              <a:rPr lang="en-US" dirty="0"/>
              <a:t>Municipalities must </a:t>
            </a:r>
            <a:r>
              <a:rPr lang="en-US" b="1" u="sng" dirty="0"/>
              <a:t>“[e]stablish specific and objective criteria for the issuance of each type of use category of special-use permit</a:t>
            </a:r>
            <a:r>
              <a:rPr lang="en-US" dirty="0"/>
              <a:t>, which criteria shall be in conformance with the purposes and intent of the comprehensive plan and the zoning ordinance of the city or town; however</a:t>
            </a:r>
            <a:r>
              <a:rPr lang="en-US" b="1" u="sng" dirty="0"/>
              <a:t>, in no case shall any specific and objective criteria for a special use permit include a determination of consistency with the comprehensive plan</a:t>
            </a:r>
            <a:r>
              <a:rPr lang="en-US" dirty="0"/>
              <a:t>[.]”</a:t>
            </a:r>
          </a:p>
          <a:p>
            <a:r>
              <a:rPr lang="en-US" dirty="0"/>
              <a:t>…”If an ordinance does not expressly provide for specific and objective criteria for the issuance of a category of special use permit such category shall be deemed to be permitted use.”</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1318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CA17-32E9-87EF-4FAF-F0EE2BBCBB1D}"/>
              </a:ext>
            </a:extLst>
          </p:cNvPr>
          <p:cNvSpPr>
            <a:spLocks noGrp="1"/>
          </p:cNvSpPr>
          <p:nvPr>
            <p:ph type="title"/>
          </p:nvPr>
        </p:nvSpPr>
        <p:spPr>
          <a:xfrm>
            <a:off x="431051" y="369590"/>
            <a:ext cx="10124808" cy="1400530"/>
          </a:xfrm>
        </p:spPr>
        <p:txBody>
          <a:bodyPr/>
          <a:lstStyle/>
          <a:p>
            <a:r>
              <a:rPr lang="en-US" dirty="0"/>
              <a:t>Land Development (H-6061A/S-1034A)</a:t>
            </a:r>
          </a:p>
        </p:txBody>
      </p:sp>
      <p:sp>
        <p:nvSpPr>
          <p:cNvPr id="3" name="Content Placeholder 2">
            <a:extLst>
              <a:ext uri="{FF2B5EF4-FFF2-40B4-BE49-F238E27FC236}">
                <a16:creationId xmlns:a16="http://schemas.microsoft.com/office/drawing/2014/main" id="{53807E23-200D-2BAE-878F-B3156265F903}"/>
              </a:ext>
            </a:extLst>
          </p:cNvPr>
          <p:cNvSpPr>
            <a:spLocks noGrp="1"/>
          </p:cNvSpPr>
          <p:nvPr>
            <p:ph idx="1"/>
          </p:nvPr>
        </p:nvSpPr>
        <p:spPr>
          <a:xfrm>
            <a:off x="1020185" y="1331259"/>
            <a:ext cx="8946541" cy="4195481"/>
          </a:xfrm>
        </p:spPr>
        <p:txBody>
          <a:bodyPr>
            <a:normAutofit fontScale="92500" lnSpcReduction="10000"/>
          </a:bodyPr>
          <a:lstStyle/>
          <a:p>
            <a:pPr marL="514350" indent="-457200"/>
            <a:r>
              <a:rPr lang="en-US" sz="2600" dirty="0"/>
              <a:t>Municipalities were previously free to classify a subdivision or land development project as major or minor based on broad criteria.</a:t>
            </a:r>
          </a:p>
          <a:p>
            <a:pPr marL="514350" indent="-457200"/>
            <a:r>
              <a:rPr lang="en-US" sz="2600" dirty="0"/>
              <a:t>Classification as a minor land development project or minor subdivision, rather than as a major land development project or major subdivision, can substantially reduce the time period for regulatory review and cost of the same.</a:t>
            </a:r>
          </a:p>
          <a:p>
            <a:pPr marL="514350" indent="-457200"/>
            <a:r>
              <a:rPr lang="en-US" sz="2600" dirty="0"/>
              <a:t>The new law creates strict categories that will apply statewide and streamlines the regulatory approval process.</a:t>
            </a:r>
          </a:p>
          <a:p>
            <a:endParaRPr lang="en-US" sz="2600" dirty="0"/>
          </a:p>
        </p:txBody>
      </p:sp>
      <p:pic>
        <p:nvPicPr>
          <p:cNvPr id="4" name="Picture 4" descr="Image result for sayer regan and thayer">
            <a:extLst>
              <a:ext uri="{FF2B5EF4-FFF2-40B4-BE49-F238E27FC236}">
                <a16:creationId xmlns:a16="http://schemas.microsoft.com/office/drawing/2014/main" id="{F1ACC035-210A-DB09-4777-F889EFCD04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1822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CA17-32E9-87EF-4FAF-F0EE2BBCBB1D}"/>
              </a:ext>
            </a:extLst>
          </p:cNvPr>
          <p:cNvSpPr>
            <a:spLocks noGrp="1"/>
          </p:cNvSpPr>
          <p:nvPr>
            <p:ph type="title"/>
          </p:nvPr>
        </p:nvSpPr>
        <p:spPr>
          <a:xfrm>
            <a:off x="431051" y="369590"/>
            <a:ext cx="10124808" cy="1400530"/>
          </a:xfrm>
        </p:spPr>
        <p:txBody>
          <a:bodyPr/>
          <a:lstStyle/>
          <a:p>
            <a:r>
              <a:rPr lang="en-US" dirty="0"/>
              <a:t>Land Development (H-6061A/S-1034A)</a:t>
            </a:r>
          </a:p>
        </p:txBody>
      </p:sp>
      <p:sp>
        <p:nvSpPr>
          <p:cNvPr id="3" name="Content Placeholder 2">
            <a:extLst>
              <a:ext uri="{FF2B5EF4-FFF2-40B4-BE49-F238E27FC236}">
                <a16:creationId xmlns:a16="http://schemas.microsoft.com/office/drawing/2014/main" id="{53807E23-200D-2BAE-878F-B3156265F903}"/>
              </a:ext>
            </a:extLst>
          </p:cNvPr>
          <p:cNvSpPr>
            <a:spLocks noGrp="1"/>
          </p:cNvSpPr>
          <p:nvPr>
            <p:ph idx="1"/>
          </p:nvPr>
        </p:nvSpPr>
        <p:spPr>
          <a:xfrm>
            <a:off x="1020185" y="1331259"/>
            <a:ext cx="8946541" cy="4195481"/>
          </a:xfrm>
        </p:spPr>
        <p:txBody>
          <a:bodyPr>
            <a:normAutofit fontScale="85000" lnSpcReduction="10000"/>
          </a:bodyPr>
          <a:lstStyle/>
          <a:p>
            <a:pPr marL="0" indent="0">
              <a:buNone/>
            </a:pPr>
            <a:r>
              <a:rPr lang="en-US" sz="2600" u="sng" dirty="0"/>
              <a:t>Minor-land development project</a:t>
            </a:r>
            <a:r>
              <a:rPr lang="en-US" sz="2600" dirty="0"/>
              <a:t>.  A land development project involving any one of the following:</a:t>
            </a:r>
            <a:br>
              <a:rPr lang="en-US" sz="2600" dirty="0"/>
            </a:br>
            <a:endParaRPr lang="en-US" sz="2600" dirty="0"/>
          </a:p>
          <a:p>
            <a:pPr lvl="1"/>
            <a:r>
              <a:rPr lang="en-US" sz="2600" dirty="0"/>
              <a:t>(A) seven thousand five hundred (7,500) gross square feet of floor area of new commercial, manufacturing or industrial development; or less, or </a:t>
            </a:r>
          </a:p>
          <a:p>
            <a:pPr lvl="1"/>
            <a:r>
              <a:rPr lang="en-US" sz="2600" dirty="0"/>
              <a:t>(B) an expansion of up to fifty percent (50%) of existing floor area or up to ten thousand (10,00) square feet for commercial, manufacturing or industrial structures; or </a:t>
            </a:r>
          </a:p>
          <a:p>
            <a:pPr lvl="1"/>
            <a:r>
              <a:rPr lang="en-US" sz="2600" dirty="0"/>
              <a:t>(C) Mixed-use development consisting of up to six (6) dwelling units and two thousand five hundred (2,500) gross square feet of commercial space or less; or </a:t>
            </a:r>
          </a:p>
          <a:p>
            <a:endParaRPr lang="en-US" sz="2600" dirty="0"/>
          </a:p>
        </p:txBody>
      </p:sp>
      <p:pic>
        <p:nvPicPr>
          <p:cNvPr id="4" name="Picture 4" descr="Image result for sayer regan and thayer">
            <a:extLst>
              <a:ext uri="{FF2B5EF4-FFF2-40B4-BE49-F238E27FC236}">
                <a16:creationId xmlns:a16="http://schemas.microsoft.com/office/drawing/2014/main" id="{88388474-9B36-C041-1E6B-6173C488D5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8038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CA17-32E9-87EF-4FAF-F0EE2BBCBB1D}"/>
              </a:ext>
            </a:extLst>
          </p:cNvPr>
          <p:cNvSpPr>
            <a:spLocks noGrp="1"/>
          </p:cNvSpPr>
          <p:nvPr>
            <p:ph type="title"/>
          </p:nvPr>
        </p:nvSpPr>
        <p:spPr>
          <a:xfrm>
            <a:off x="431051" y="369590"/>
            <a:ext cx="10124808" cy="1400530"/>
          </a:xfrm>
        </p:spPr>
        <p:txBody>
          <a:bodyPr/>
          <a:lstStyle/>
          <a:p>
            <a:r>
              <a:rPr lang="en-US" dirty="0"/>
              <a:t>Land Development (H-6061A/S-1034A)</a:t>
            </a:r>
          </a:p>
        </p:txBody>
      </p:sp>
      <p:sp>
        <p:nvSpPr>
          <p:cNvPr id="3" name="Content Placeholder 2">
            <a:extLst>
              <a:ext uri="{FF2B5EF4-FFF2-40B4-BE49-F238E27FC236}">
                <a16:creationId xmlns:a16="http://schemas.microsoft.com/office/drawing/2014/main" id="{53807E23-200D-2BAE-878F-B3156265F903}"/>
              </a:ext>
            </a:extLst>
          </p:cNvPr>
          <p:cNvSpPr>
            <a:spLocks noGrp="1"/>
          </p:cNvSpPr>
          <p:nvPr>
            <p:ph idx="1"/>
          </p:nvPr>
        </p:nvSpPr>
        <p:spPr>
          <a:xfrm>
            <a:off x="1020184" y="1176880"/>
            <a:ext cx="8946541" cy="4195481"/>
          </a:xfrm>
        </p:spPr>
        <p:txBody>
          <a:bodyPr>
            <a:noAutofit/>
          </a:bodyPr>
          <a:lstStyle/>
          <a:p>
            <a:pPr marL="0" indent="0">
              <a:buNone/>
            </a:pPr>
            <a:endParaRPr lang="en-US" sz="2200" dirty="0"/>
          </a:p>
          <a:p>
            <a:pPr lvl="1"/>
            <a:r>
              <a:rPr lang="en-US" sz="2200" dirty="0"/>
              <a:t>(D) Multi-family residential or residential condominium development of nine (9) units or less; or</a:t>
            </a:r>
          </a:p>
          <a:p>
            <a:pPr lvl="1"/>
            <a:r>
              <a:rPr lang="en-US" sz="2200" dirty="0"/>
              <a:t>(E) Change in use at the property where no extensive construction of improvements are sought;</a:t>
            </a:r>
          </a:p>
          <a:p>
            <a:pPr lvl="1"/>
            <a:r>
              <a:rPr lang="en-US" sz="2200" dirty="0"/>
              <a:t>(F) An adaptive reuse project of up to twenty-five thousand (25,000) square feet of gross floor area located in a commercial zone where no extensive exterior construction of improvements is sought;</a:t>
            </a:r>
          </a:p>
          <a:p>
            <a:pPr lvl="1"/>
            <a:r>
              <a:rPr lang="en-US" sz="2200" dirty="0"/>
              <a:t>(G) An Adaptive reuse project located in a residential zone which results in less than nine (9) residential units.</a:t>
            </a:r>
          </a:p>
          <a:p>
            <a:endParaRPr lang="en-US" sz="2200" dirty="0"/>
          </a:p>
        </p:txBody>
      </p:sp>
      <p:pic>
        <p:nvPicPr>
          <p:cNvPr id="4" name="Picture 4" descr="Image result for sayer regan and thayer">
            <a:extLst>
              <a:ext uri="{FF2B5EF4-FFF2-40B4-BE49-F238E27FC236}">
                <a16:creationId xmlns:a16="http://schemas.microsoft.com/office/drawing/2014/main" id="{A4EB067A-1C2E-AB30-E38F-2CB65EC701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527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CA17-32E9-87EF-4FAF-F0EE2BBCBB1D}"/>
              </a:ext>
            </a:extLst>
          </p:cNvPr>
          <p:cNvSpPr>
            <a:spLocks noGrp="1"/>
          </p:cNvSpPr>
          <p:nvPr>
            <p:ph type="title"/>
          </p:nvPr>
        </p:nvSpPr>
        <p:spPr>
          <a:xfrm>
            <a:off x="431051" y="369590"/>
            <a:ext cx="10124808" cy="1400530"/>
          </a:xfrm>
        </p:spPr>
        <p:txBody>
          <a:bodyPr/>
          <a:lstStyle/>
          <a:p>
            <a:r>
              <a:rPr lang="en-US" dirty="0"/>
              <a:t>Land Development (H-6061A/S-1034A)</a:t>
            </a:r>
          </a:p>
        </p:txBody>
      </p:sp>
      <p:sp>
        <p:nvSpPr>
          <p:cNvPr id="3" name="Content Placeholder 2">
            <a:extLst>
              <a:ext uri="{FF2B5EF4-FFF2-40B4-BE49-F238E27FC236}">
                <a16:creationId xmlns:a16="http://schemas.microsoft.com/office/drawing/2014/main" id="{53807E23-200D-2BAE-878F-B3156265F903}"/>
              </a:ext>
            </a:extLst>
          </p:cNvPr>
          <p:cNvSpPr>
            <a:spLocks noGrp="1"/>
          </p:cNvSpPr>
          <p:nvPr>
            <p:ph idx="1"/>
          </p:nvPr>
        </p:nvSpPr>
        <p:spPr>
          <a:xfrm>
            <a:off x="1020184" y="1176880"/>
            <a:ext cx="8946541" cy="4195481"/>
          </a:xfrm>
        </p:spPr>
        <p:txBody>
          <a:bodyPr>
            <a:noAutofit/>
          </a:bodyPr>
          <a:lstStyle/>
          <a:p>
            <a:pPr marL="514350" indent="-457200"/>
            <a:endParaRPr lang="en-US" sz="2600" b="1" u="sng" dirty="0"/>
          </a:p>
          <a:p>
            <a:pPr marL="514350" indent="-457200"/>
            <a:r>
              <a:rPr lang="en-US" sz="2600" b="1" u="sng" dirty="0"/>
              <a:t>“A community can increase, but not decrease the thresholds for minor land development</a:t>
            </a:r>
            <a:r>
              <a:rPr lang="en-US" sz="2600" dirty="0"/>
              <a:t> set forth above if specifically set forth in the local ordinance and/or regulations.”</a:t>
            </a:r>
          </a:p>
          <a:p>
            <a:endParaRPr lang="en-US" sz="2200" dirty="0"/>
          </a:p>
        </p:txBody>
      </p:sp>
      <p:pic>
        <p:nvPicPr>
          <p:cNvPr id="4" name="Picture 4" descr="Image result for sayer regan and thayer">
            <a:extLst>
              <a:ext uri="{FF2B5EF4-FFF2-40B4-BE49-F238E27FC236}">
                <a16:creationId xmlns:a16="http://schemas.microsoft.com/office/drawing/2014/main" id="{827C89B2-5ED6-21B6-BBF9-08349D6E06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6188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CA17-32E9-87EF-4FAF-F0EE2BBCBB1D}"/>
              </a:ext>
            </a:extLst>
          </p:cNvPr>
          <p:cNvSpPr>
            <a:spLocks noGrp="1"/>
          </p:cNvSpPr>
          <p:nvPr>
            <p:ph type="title"/>
          </p:nvPr>
        </p:nvSpPr>
        <p:spPr>
          <a:xfrm>
            <a:off x="431051" y="369590"/>
            <a:ext cx="10124808" cy="1400530"/>
          </a:xfrm>
        </p:spPr>
        <p:txBody>
          <a:bodyPr/>
          <a:lstStyle/>
          <a:p>
            <a:r>
              <a:rPr lang="en-US" dirty="0"/>
              <a:t>Land Development (H-6061A/S-1034A)</a:t>
            </a:r>
          </a:p>
        </p:txBody>
      </p:sp>
      <p:sp>
        <p:nvSpPr>
          <p:cNvPr id="3" name="Content Placeholder 2">
            <a:extLst>
              <a:ext uri="{FF2B5EF4-FFF2-40B4-BE49-F238E27FC236}">
                <a16:creationId xmlns:a16="http://schemas.microsoft.com/office/drawing/2014/main" id="{53807E23-200D-2BAE-878F-B3156265F903}"/>
              </a:ext>
            </a:extLst>
          </p:cNvPr>
          <p:cNvSpPr>
            <a:spLocks noGrp="1"/>
          </p:cNvSpPr>
          <p:nvPr>
            <p:ph idx="1"/>
          </p:nvPr>
        </p:nvSpPr>
        <p:spPr>
          <a:xfrm>
            <a:off x="1020184" y="1176880"/>
            <a:ext cx="8946541" cy="4195481"/>
          </a:xfrm>
        </p:spPr>
        <p:txBody>
          <a:bodyPr>
            <a:noAutofit/>
          </a:bodyPr>
          <a:lstStyle/>
          <a:p>
            <a:r>
              <a:rPr lang="en-US" sz="2400" u="sng" dirty="0"/>
              <a:t>Major subdivision</a:t>
            </a:r>
            <a:r>
              <a:rPr lang="en-US" sz="2400" dirty="0"/>
              <a:t>.</a:t>
            </a:r>
            <a:r>
              <a:rPr lang="en-US" sz="2000" dirty="0"/>
              <a:t>  A subdivision creating ten (10) or more buildable lots.</a:t>
            </a:r>
            <a:endParaRPr lang="en-US" sz="2400" dirty="0"/>
          </a:p>
          <a:p>
            <a:endParaRPr lang="en-US" sz="2200" dirty="0"/>
          </a:p>
        </p:txBody>
      </p:sp>
      <p:pic>
        <p:nvPicPr>
          <p:cNvPr id="4" name="Picture 4" descr="Image result for sayer regan and thayer">
            <a:extLst>
              <a:ext uri="{FF2B5EF4-FFF2-40B4-BE49-F238E27FC236}">
                <a16:creationId xmlns:a16="http://schemas.microsoft.com/office/drawing/2014/main" id="{0B30CBBE-06D6-02FE-DF97-48C0F76DA8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4947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CA17-32E9-87EF-4FAF-F0EE2BBCBB1D}"/>
              </a:ext>
            </a:extLst>
          </p:cNvPr>
          <p:cNvSpPr>
            <a:spLocks noGrp="1"/>
          </p:cNvSpPr>
          <p:nvPr>
            <p:ph type="title"/>
          </p:nvPr>
        </p:nvSpPr>
        <p:spPr>
          <a:xfrm>
            <a:off x="431051" y="369590"/>
            <a:ext cx="10124808" cy="1400530"/>
          </a:xfrm>
        </p:spPr>
        <p:txBody>
          <a:bodyPr/>
          <a:lstStyle/>
          <a:p>
            <a:r>
              <a:rPr lang="en-US" dirty="0"/>
              <a:t>Land Development (H-6061A/S-1034A)</a:t>
            </a:r>
          </a:p>
        </p:txBody>
      </p:sp>
      <p:sp>
        <p:nvSpPr>
          <p:cNvPr id="3" name="Content Placeholder 2">
            <a:extLst>
              <a:ext uri="{FF2B5EF4-FFF2-40B4-BE49-F238E27FC236}">
                <a16:creationId xmlns:a16="http://schemas.microsoft.com/office/drawing/2014/main" id="{53807E23-200D-2BAE-878F-B3156265F903}"/>
              </a:ext>
            </a:extLst>
          </p:cNvPr>
          <p:cNvSpPr>
            <a:spLocks noGrp="1"/>
          </p:cNvSpPr>
          <p:nvPr>
            <p:ph idx="1"/>
          </p:nvPr>
        </p:nvSpPr>
        <p:spPr>
          <a:xfrm>
            <a:off x="1020184" y="1176880"/>
            <a:ext cx="8946541" cy="4195481"/>
          </a:xfrm>
        </p:spPr>
        <p:txBody>
          <a:bodyPr>
            <a:noAutofit/>
          </a:bodyPr>
          <a:lstStyle/>
          <a:p>
            <a:r>
              <a:rPr lang="en-US" sz="2200" u="sng" dirty="0"/>
              <a:t>Minor Land Development and Minor Subdivision Review</a:t>
            </a:r>
          </a:p>
          <a:p>
            <a:pPr lvl="1"/>
            <a:r>
              <a:rPr lang="en-US" sz="2000" dirty="0"/>
              <a:t>2 stages of review (preliminary and final).</a:t>
            </a:r>
          </a:p>
          <a:p>
            <a:pPr lvl="1"/>
            <a:r>
              <a:rPr lang="en-US" sz="2000" dirty="0"/>
              <a:t>Stages can be combined by administrative officer where appropriate.</a:t>
            </a:r>
          </a:p>
          <a:p>
            <a:pPr lvl="1"/>
            <a:r>
              <a:rPr lang="en-US" sz="2000" dirty="0"/>
              <a:t>If no special use permit, variance, or street creation is involved, no public hearing is required, and the Preliminary Plan may be approved by the Planning Board or the Administrative Officer.</a:t>
            </a:r>
          </a:p>
          <a:p>
            <a:pPr lvl="1"/>
            <a:r>
              <a:rPr lang="en-US" sz="2000" dirty="0"/>
              <a:t>Applications involving special use permit and/or variance requests will be reviewed by the Planning Board under “unified development plan review.”</a:t>
            </a:r>
          </a:p>
          <a:p>
            <a:pPr lvl="1"/>
            <a:r>
              <a:rPr lang="en-US" sz="2000" dirty="0"/>
              <a:t>Final Plan review and approval is by either the Administrative Officer or the Technical Review Committee. </a:t>
            </a:r>
            <a:br>
              <a:rPr lang="en-US" sz="2000" dirty="0"/>
            </a:br>
            <a:endParaRPr lang="en-US" sz="2000" dirty="0"/>
          </a:p>
        </p:txBody>
      </p:sp>
      <p:pic>
        <p:nvPicPr>
          <p:cNvPr id="4" name="Picture 4" descr="Image result for sayer regan and thayer">
            <a:extLst>
              <a:ext uri="{FF2B5EF4-FFF2-40B4-BE49-F238E27FC236}">
                <a16:creationId xmlns:a16="http://schemas.microsoft.com/office/drawing/2014/main" id="{A3CDFE6C-10D1-A2A7-84F3-9B35DCF33C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1312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CA17-32E9-87EF-4FAF-F0EE2BBCBB1D}"/>
              </a:ext>
            </a:extLst>
          </p:cNvPr>
          <p:cNvSpPr>
            <a:spLocks noGrp="1"/>
          </p:cNvSpPr>
          <p:nvPr>
            <p:ph type="title"/>
          </p:nvPr>
        </p:nvSpPr>
        <p:spPr>
          <a:xfrm>
            <a:off x="431051" y="369590"/>
            <a:ext cx="10124808" cy="1400530"/>
          </a:xfrm>
        </p:spPr>
        <p:txBody>
          <a:bodyPr/>
          <a:lstStyle/>
          <a:p>
            <a:r>
              <a:rPr lang="en-US" dirty="0"/>
              <a:t>Land Development (H-6061A/S-1034A)</a:t>
            </a:r>
          </a:p>
        </p:txBody>
      </p:sp>
      <p:sp>
        <p:nvSpPr>
          <p:cNvPr id="3" name="Content Placeholder 2">
            <a:extLst>
              <a:ext uri="{FF2B5EF4-FFF2-40B4-BE49-F238E27FC236}">
                <a16:creationId xmlns:a16="http://schemas.microsoft.com/office/drawing/2014/main" id="{53807E23-200D-2BAE-878F-B3156265F903}"/>
              </a:ext>
            </a:extLst>
          </p:cNvPr>
          <p:cNvSpPr>
            <a:spLocks noGrp="1"/>
          </p:cNvSpPr>
          <p:nvPr>
            <p:ph idx="1"/>
          </p:nvPr>
        </p:nvSpPr>
        <p:spPr>
          <a:xfrm>
            <a:off x="1020184" y="1176880"/>
            <a:ext cx="8946541" cy="4195481"/>
          </a:xfrm>
        </p:spPr>
        <p:txBody>
          <a:bodyPr>
            <a:noAutofit/>
          </a:bodyPr>
          <a:lstStyle/>
          <a:p>
            <a:r>
              <a:rPr lang="en-US" sz="2200" u="sng" dirty="0"/>
              <a:t>Major Land Development and Major Subdivision Review</a:t>
            </a:r>
          </a:p>
          <a:p>
            <a:pPr lvl="1"/>
            <a:r>
              <a:rPr lang="en-US" sz="2000" dirty="0"/>
              <a:t>3 stages of review (master, preliminary and final) .</a:t>
            </a:r>
          </a:p>
          <a:p>
            <a:pPr lvl="1"/>
            <a:r>
              <a:rPr lang="en-US" sz="2000" dirty="0"/>
              <a:t>Stages can be combined by administrative officer.</a:t>
            </a:r>
          </a:p>
          <a:p>
            <a:pPr lvl="1"/>
            <a:r>
              <a:rPr lang="en-US" sz="2000" dirty="0"/>
              <a:t>Public hearing required.</a:t>
            </a:r>
          </a:p>
          <a:p>
            <a:pPr lvl="1"/>
            <a:r>
              <a:rPr lang="en-US" sz="2000" dirty="0"/>
              <a:t>Applications involving special use permit and/or variance requests will be reviewed by the planning board as “unified development plan review.”</a:t>
            </a:r>
          </a:p>
        </p:txBody>
      </p:sp>
      <p:pic>
        <p:nvPicPr>
          <p:cNvPr id="4" name="Picture 4" descr="Image result for sayer regan and thayer">
            <a:extLst>
              <a:ext uri="{FF2B5EF4-FFF2-40B4-BE49-F238E27FC236}">
                <a16:creationId xmlns:a16="http://schemas.microsoft.com/office/drawing/2014/main" id="{23EAEA94-E3A6-6D3C-3E4B-1C7C88A5DC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431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CA17-32E9-87EF-4FAF-F0EE2BBCBB1D}"/>
              </a:ext>
            </a:extLst>
          </p:cNvPr>
          <p:cNvSpPr>
            <a:spLocks noGrp="1"/>
          </p:cNvSpPr>
          <p:nvPr>
            <p:ph type="title"/>
          </p:nvPr>
        </p:nvSpPr>
        <p:spPr>
          <a:xfrm>
            <a:off x="431051" y="369590"/>
            <a:ext cx="10124808" cy="1400530"/>
          </a:xfrm>
        </p:spPr>
        <p:txBody>
          <a:bodyPr/>
          <a:lstStyle/>
          <a:p>
            <a:r>
              <a:rPr lang="en-US" dirty="0"/>
              <a:t>Land Development (H-6061A/S-1034A)</a:t>
            </a:r>
          </a:p>
        </p:txBody>
      </p:sp>
      <p:sp>
        <p:nvSpPr>
          <p:cNvPr id="3" name="Content Placeholder 2">
            <a:extLst>
              <a:ext uri="{FF2B5EF4-FFF2-40B4-BE49-F238E27FC236}">
                <a16:creationId xmlns:a16="http://schemas.microsoft.com/office/drawing/2014/main" id="{53807E23-200D-2BAE-878F-B3156265F903}"/>
              </a:ext>
            </a:extLst>
          </p:cNvPr>
          <p:cNvSpPr>
            <a:spLocks noGrp="1"/>
          </p:cNvSpPr>
          <p:nvPr>
            <p:ph idx="1"/>
          </p:nvPr>
        </p:nvSpPr>
        <p:spPr>
          <a:xfrm>
            <a:off x="1020184" y="1176880"/>
            <a:ext cx="8946541" cy="4195481"/>
          </a:xfrm>
        </p:spPr>
        <p:txBody>
          <a:bodyPr>
            <a:noAutofit/>
          </a:bodyPr>
          <a:lstStyle/>
          <a:p>
            <a:r>
              <a:rPr lang="en-US" sz="2000" b="1" u="sng" dirty="0"/>
              <a:t>Unified Development Review</a:t>
            </a:r>
          </a:p>
          <a:p>
            <a:pPr lvl="1"/>
            <a:endParaRPr lang="en-US" dirty="0"/>
          </a:p>
          <a:p>
            <a:pPr lvl="1"/>
            <a:r>
              <a:rPr lang="en-US" dirty="0"/>
              <a:t>Previously optional, Unified Development Review is now mandatory.  </a:t>
            </a:r>
          </a:p>
          <a:p>
            <a:pPr lvl="1"/>
            <a:r>
              <a:rPr lang="en-US" dirty="0"/>
              <a:t>“A municipal ordinance shall provide for unified development review[.]”</a:t>
            </a:r>
          </a:p>
          <a:p>
            <a:pPr lvl="1"/>
            <a:r>
              <a:rPr lang="en-US" dirty="0"/>
              <a:t>Review of projects submitted under the unified development review provisions of the regulations are reviewed by the Planning Board.</a:t>
            </a:r>
          </a:p>
          <a:p>
            <a:pPr lvl="1"/>
            <a:r>
              <a:rPr lang="en-US" dirty="0"/>
              <a:t>The effect of the changes requiring unified development review is to streamline the development process by keeping projects that would typically bounce back and forth between The Planning and Zoning Board under the authority of the Planning Board.</a:t>
            </a:r>
          </a:p>
          <a:p>
            <a:pPr marL="457200" lvl="1" indent="0">
              <a:buNone/>
            </a:pPr>
            <a:endParaRPr lang="en-US" dirty="0"/>
          </a:p>
        </p:txBody>
      </p:sp>
      <p:pic>
        <p:nvPicPr>
          <p:cNvPr id="4" name="Picture 4" descr="Image result for sayer regan and thayer">
            <a:extLst>
              <a:ext uri="{FF2B5EF4-FFF2-40B4-BE49-F238E27FC236}">
                <a16:creationId xmlns:a16="http://schemas.microsoft.com/office/drawing/2014/main" id="{8C17C31D-A420-44EF-6FC1-1E6FC54275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1914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What Government’s Saying…</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rmAutofit fontScale="92500" lnSpcReduction="20000"/>
          </a:bodyPr>
          <a:lstStyle/>
          <a:p>
            <a:r>
              <a:rPr lang="en-US" dirty="0"/>
              <a:t>“The bills we are signing into law today won’t just build houses—they’ll strengthen communities.  From prioritizing transit hubs in our development strategies to transforming underutilized commercial spaces into thriving homes, this legislative package will help create a space for everyone in Rhode Island[.]” – Lt. Governor Sabina Matos</a:t>
            </a:r>
          </a:p>
          <a:p>
            <a:r>
              <a:rPr lang="en-US" dirty="0"/>
              <a:t>“The bills will help cut through a great deal of the frustrating red tape that is standing in the way of the development of new housing.  The legislative package will move housing forward for Rhode Islanders in all our communities who need and deserve safe and affordable homes.”  – Speaker K. Joseph Shekarchi</a:t>
            </a:r>
          </a:p>
          <a:p>
            <a:r>
              <a:rPr lang="en-US" dirty="0"/>
              <a:t>“This budget cycle and legislative session was a major step in the right direction for Rhode Island in terms of creating more affordable accessible housing for all[.] … I want to thank the General Assembly for their leadership and for recognizing the importance f continuing to meet the needs of the housing market here in the Ocean State.”             – Governor Dan McKee</a:t>
            </a:r>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56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Accessory Dwelling Units (ADUs)</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lstStyle/>
          <a:p>
            <a:r>
              <a:rPr lang="en-US" dirty="0"/>
              <a:t>Legislation passed in 2022 which amended the definition of an “Accessory Dwelling Unit”</a:t>
            </a:r>
          </a:p>
          <a:p>
            <a:pPr lvl="1"/>
            <a:r>
              <a:rPr lang="en-US" dirty="0"/>
              <a:t>Previously, only single-family dwellings qualified and the ADU had to be occupied by a family member of the primary residence, which itself was required to be owner-occupied.</a:t>
            </a:r>
          </a:p>
          <a:p>
            <a:pPr lvl="1"/>
            <a:r>
              <a:rPr lang="en-US" dirty="0"/>
              <a:t>Currently, state law allows municipalities to permit ADUs on single- or multi-family lots.  Primary residences need not be owner-occupied.  ADU need not be occupied by family member.  </a:t>
            </a:r>
          </a:p>
          <a:p>
            <a:endParaRPr lang="en-US" dirty="0"/>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1228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Accessory Dwelling Units (ADUs)</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lstStyle/>
          <a:p>
            <a:r>
              <a:rPr lang="en-US" dirty="0"/>
              <a:t>During the 2023 Legislative Session, amendments to the newly enacted ADU legislation were proposed.</a:t>
            </a:r>
          </a:p>
          <a:p>
            <a:r>
              <a:rPr lang="en-US" dirty="0"/>
              <a:t>The amended legislation failed to pass.</a:t>
            </a:r>
          </a:p>
          <a:p>
            <a:r>
              <a:rPr lang="en-US" dirty="0"/>
              <a:t>New legislation may be on the horizon.</a:t>
            </a:r>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7482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Accessory Dwelling Units (ADUs)</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lstStyle/>
          <a:p>
            <a:r>
              <a:rPr lang="en-US" dirty="0"/>
              <a:t>On the one hand:</a:t>
            </a:r>
          </a:p>
          <a:p>
            <a:r>
              <a:rPr lang="en-US" b="1" u="sng" dirty="0"/>
              <a:t>“Any municipality which chooses to permit accessory dwelling units (ADUs) within the municipality, shall not impose any excessive restrictions on accessory dwelling units (ADUS)”.</a:t>
            </a:r>
          </a:p>
          <a:p>
            <a:endParaRPr lang="en-US" dirty="0"/>
          </a:p>
          <a:p>
            <a:endParaRPr lang="en-US" dirty="0"/>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1625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Accessory Dwelling Units (ADUs)</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lstStyle/>
          <a:p>
            <a:r>
              <a:rPr lang="en-US" dirty="0"/>
              <a:t>On the other hand:</a:t>
            </a:r>
          </a:p>
          <a:p>
            <a:r>
              <a:rPr lang="en-US" b="1" u="sng" dirty="0"/>
              <a:t>“ADUs shall be a permitted use in any residential district with a minimum lot size of twenty thousand square feet (20,000 sq. ft.) or more, and where the proposed ADU is located within the existing footprint of the primary structure or existing secondary attached or detached structure and does not expand the footprint of the structure.”</a:t>
            </a:r>
          </a:p>
          <a:p>
            <a:endParaRPr lang="en-US" dirty="0"/>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2678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Short Term Rentals</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r>
              <a:rPr lang="en-US" dirty="0"/>
              <a:t>“Nine of Rhode Island's 39 communities have imposed regulations on property owners who rent out their properties for less than a month at a time.” – Providence Journal, Dec. 12, 2022</a:t>
            </a:r>
          </a:p>
          <a:p>
            <a:r>
              <a:rPr lang="en-US" dirty="0"/>
              <a:t>Johnston, Westerly, and East Providence regulate by requiring registration.</a:t>
            </a:r>
          </a:p>
          <a:p>
            <a:r>
              <a:rPr lang="en-US" dirty="0"/>
              <a:t>Barrington, Jamestown, Middletown, and Portsmouth regulate capacity (2 guests per bedroom).  Barrington, Jamestown, and Middletown also require additional parking.</a:t>
            </a:r>
          </a:p>
          <a:p>
            <a:r>
              <a:rPr lang="en-US" dirty="0"/>
              <a:t>Newport bans short-term rentals in all residential districts unless owner-occupied.</a:t>
            </a:r>
          </a:p>
          <a:p>
            <a:r>
              <a:rPr lang="en-US" dirty="0"/>
              <a:t>Providence bans all but owner-occupied short-term rentals in mostly single-family zoning districts.  Broader outside those districts.</a:t>
            </a:r>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0385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How Prevalent are Short-Term Rentals?</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rmAutofit/>
          </a:bodyPr>
          <a:lstStyle/>
          <a:p>
            <a:endParaRPr lang="en-US" dirty="0"/>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a:extLst>
              <a:ext uri="{FF2B5EF4-FFF2-40B4-BE49-F238E27FC236}">
                <a16:creationId xmlns:a16="http://schemas.microsoft.com/office/drawing/2014/main" id="{291B5965-0DD3-9AF5-54BA-1A4380009791}"/>
              </a:ext>
            </a:extLst>
          </p:cNvPr>
          <p:cNvSpPr txBox="1">
            <a:spLocks/>
          </p:cNvSpPr>
          <p:nvPr/>
        </p:nvSpPr>
        <p:spPr>
          <a:xfrm>
            <a:off x="1167158" y="1965309"/>
            <a:ext cx="8946541"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42900" marR="0" lvl="0" indent="-342900" algn="l" defTabSz="457200" rtl="0" eaLnBrk="1" fontAlgn="auto" latinLnBrk="0" hangingPunct="1">
              <a:lnSpc>
                <a:spcPct val="100000"/>
              </a:lnSpc>
              <a:spcBef>
                <a:spcPts val="1000"/>
              </a:spcBef>
              <a:spcAft>
                <a:spcPts val="0"/>
              </a:spcAft>
              <a:buClr>
                <a:srgbClr val="44546A">
                  <a:lumMod val="40000"/>
                  <a:lumOff val="60000"/>
                </a:srgbClr>
              </a:buClr>
              <a:buSzPct val="80000"/>
              <a:buFont typeface="Wingdings 3" charset="2"/>
              <a:buChar char=""/>
              <a:tabLst/>
              <a:defRPr/>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rPr>
              <a:t>As of January 6, 2023, 2,936 units are registered as short-term rentals in the State</a:t>
            </a:r>
          </a:p>
          <a:p>
            <a:pPr marL="342900" marR="0" lvl="0" indent="-342900" algn="l" defTabSz="457200" rtl="0" eaLnBrk="1" fontAlgn="auto" latinLnBrk="0" hangingPunct="1">
              <a:lnSpc>
                <a:spcPct val="100000"/>
              </a:lnSpc>
              <a:spcBef>
                <a:spcPts val="1000"/>
              </a:spcBef>
              <a:spcAft>
                <a:spcPts val="0"/>
              </a:spcAft>
              <a:buClr>
                <a:srgbClr val="44546A">
                  <a:lumMod val="40000"/>
                  <a:lumOff val="60000"/>
                </a:srgbClr>
              </a:buClr>
              <a:buSzPct val="80000"/>
              <a:buFont typeface="Wingdings 3" charset="2"/>
              <a:buChar char=""/>
              <a:tabLst/>
              <a:defRPr/>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rPr>
              <a:t>Narragansett: 641</a:t>
            </a:r>
          </a:p>
          <a:p>
            <a:pPr marL="342900" marR="0" lvl="0" indent="-342900" algn="l" defTabSz="457200" rtl="0" eaLnBrk="1" fontAlgn="auto" latinLnBrk="0" hangingPunct="1">
              <a:lnSpc>
                <a:spcPct val="100000"/>
              </a:lnSpc>
              <a:spcBef>
                <a:spcPts val="1000"/>
              </a:spcBef>
              <a:spcAft>
                <a:spcPts val="0"/>
              </a:spcAft>
              <a:buClr>
                <a:srgbClr val="44546A">
                  <a:lumMod val="40000"/>
                  <a:lumOff val="60000"/>
                </a:srgbClr>
              </a:buClr>
              <a:buSzPct val="80000"/>
              <a:buFont typeface="Wingdings 3" charset="2"/>
              <a:buChar char=""/>
              <a:tabLst/>
              <a:defRPr/>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rPr>
              <a:t>Middletown: 323</a:t>
            </a:r>
          </a:p>
          <a:p>
            <a:pPr marL="342900" marR="0" lvl="0" indent="-342900" algn="l" defTabSz="457200" rtl="0" eaLnBrk="1" fontAlgn="auto" latinLnBrk="0" hangingPunct="1">
              <a:lnSpc>
                <a:spcPct val="100000"/>
              </a:lnSpc>
              <a:spcBef>
                <a:spcPts val="1000"/>
              </a:spcBef>
              <a:spcAft>
                <a:spcPts val="0"/>
              </a:spcAft>
              <a:buClr>
                <a:srgbClr val="44546A">
                  <a:lumMod val="40000"/>
                  <a:lumOff val="60000"/>
                </a:srgbClr>
              </a:buClr>
              <a:buSzPct val="80000"/>
              <a:buFont typeface="Wingdings 3" charset="2"/>
              <a:buChar char=""/>
              <a:tabLst/>
              <a:defRPr/>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rPr>
              <a:t>Block Island: 258</a:t>
            </a:r>
          </a:p>
          <a:p>
            <a:pPr marL="342900" marR="0" lvl="0" indent="-342900" algn="l" defTabSz="457200" rtl="0" eaLnBrk="1" fontAlgn="auto" latinLnBrk="0" hangingPunct="1">
              <a:lnSpc>
                <a:spcPct val="100000"/>
              </a:lnSpc>
              <a:spcBef>
                <a:spcPts val="1000"/>
              </a:spcBef>
              <a:spcAft>
                <a:spcPts val="0"/>
              </a:spcAft>
              <a:buClr>
                <a:srgbClr val="44546A">
                  <a:lumMod val="40000"/>
                  <a:lumOff val="60000"/>
                </a:srgbClr>
              </a:buClr>
              <a:buSzPct val="80000"/>
              <a:buFont typeface="Wingdings 3" charset="2"/>
              <a:buChar char=""/>
              <a:tabLst/>
              <a:defRPr/>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rPr>
              <a:t>Newport: 254</a:t>
            </a:r>
          </a:p>
          <a:p>
            <a:pPr marL="342900" marR="0" lvl="0" indent="-342900" algn="l" defTabSz="457200" rtl="0" eaLnBrk="1" fontAlgn="auto" latinLnBrk="0" hangingPunct="1">
              <a:lnSpc>
                <a:spcPct val="100000"/>
              </a:lnSpc>
              <a:spcBef>
                <a:spcPts val="1000"/>
              </a:spcBef>
              <a:spcAft>
                <a:spcPts val="0"/>
              </a:spcAft>
              <a:buClr>
                <a:srgbClr val="44546A">
                  <a:lumMod val="40000"/>
                  <a:lumOff val="60000"/>
                </a:srgbClr>
              </a:buClr>
              <a:buSzPct val="80000"/>
              <a:buFont typeface="Wingdings 3" charset="2"/>
              <a:buChar char=""/>
              <a:tabLst/>
              <a:defRPr/>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rPr>
              <a:t>Providence: 252</a:t>
            </a:r>
          </a:p>
          <a:p>
            <a:pPr marL="342900" marR="0" lvl="0" indent="-342900" algn="l" defTabSz="457200" rtl="0" eaLnBrk="1" fontAlgn="auto" latinLnBrk="0" hangingPunct="1">
              <a:lnSpc>
                <a:spcPct val="100000"/>
              </a:lnSpc>
              <a:spcBef>
                <a:spcPts val="1000"/>
              </a:spcBef>
              <a:spcAft>
                <a:spcPts val="0"/>
              </a:spcAft>
              <a:buClr>
                <a:srgbClr val="44546A">
                  <a:lumMod val="40000"/>
                  <a:lumOff val="60000"/>
                </a:srgbClr>
              </a:buClr>
              <a:buSzPct val="80000"/>
              <a:buFont typeface="Wingdings 3" charset="2"/>
              <a:buChar char=""/>
              <a:tabLst/>
              <a:defRPr/>
            </a:pPr>
            <a:endPar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endParaRPr>
          </a:p>
          <a:p>
            <a:pPr marL="342900" marR="0" lvl="0" indent="-342900" algn="l" defTabSz="457200" rtl="0" eaLnBrk="1" fontAlgn="auto" latinLnBrk="0" hangingPunct="1">
              <a:lnSpc>
                <a:spcPct val="100000"/>
              </a:lnSpc>
              <a:spcBef>
                <a:spcPts val="1000"/>
              </a:spcBef>
              <a:spcAft>
                <a:spcPts val="0"/>
              </a:spcAft>
              <a:buClr>
                <a:srgbClr val="44546A">
                  <a:lumMod val="40000"/>
                  <a:lumOff val="60000"/>
                </a:srgbClr>
              </a:buClr>
              <a:buSzPct val="80000"/>
              <a:buFont typeface="Wingdings 3" charset="2"/>
              <a:buChar char=""/>
              <a:tabLst/>
              <a:defRPr/>
            </a:pPr>
            <a:endPar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1595148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Short Term Rentals</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r>
              <a:rPr lang="en-US" dirty="0"/>
              <a:t>During 2023 Legislative Sessions, thirteen bills were introduced in the General Assembly to tax, ban, or otherwise regulate short term rentals.</a:t>
            </a:r>
          </a:p>
          <a:p>
            <a:r>
              <a:rPr lang="en-US" dirty="0"/>
              <a:t>None passed.</a:t>
            </a:r>
          </a:p>
          <a:p>
            <a:r>
              <a:rPr lang="en-US" dirty="0"/>
              <a:t>On June 14, 2023, House resolution 2023-H 6449 passed establishing a 15-member commission to study short term rentals.</a:t>
            </a:r>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9145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FA3A9-9B41-7AC7-EA3C-0C2DDD34D403}"/>
              </a:ext>
            </a:extLst>
          </p:cNvPr>
          <p:cNvSpPr>
            <a:spLocks noGrp="1"/>
          </p:cNvSpPr>
          <p:nvPr>
            <p:ph type="ctrTitle"/>
          </p:nvPr>
        </p:nvSpPr>
        <p:spPr>
          <a:xfrm>
            <a:off x="266082" y="467025"/>
            <a:ext cx="10538459" cy="2780016"/>
          </a:xfrm>
        </p:spPr>
        <p:txBody>
          <a:bodyPr>
            <a:noAutofit/>
          </a:bodyPr>
          <a:lstStyle/>
          <a:p>
            <a:pPr algn="ctr"/>
            <a:r>
              <a:rPr lang="en-US" sz="5500"/>
              <a:t>2023 Legislative </a:t>
            </a:r>
            <a:r>
              <a:rPr lang="en-US" sz="5500" dirty="0"/>
              <a:t>Update:</a:t>
            </a:r>
            <a:br>
              <a:rPr lang="en-US" sz="5500" dirty="0"/>
            </a:br>
            <a:r>
              <a:rPr lang="en-US" sz="5500" dirty="0"/>
              <a:t>Statewide Zoning Changes</a:t>
            </a:r>
            <a:endParaRPr lang="en-US" sz="5000" dirty="0"/>
          </a:p>
        </p:txBody>
      </p:sp>
      <p:sp>
        <p:nvSpPr>
          <p:cNvPr id="3" name="Subtitle 2">
            <a:extLst>
              <a:ext uri="{FF2B5EF4-FFF2-40B4-BE49-F238E27FC236}">
                <a16:creationId xmlns:a16="http://schemas.microsoft.com/office/drawing/2014/main" id="{F8A76DBA-0D29-EB6C-62CB-A43C43C9C09C}"/>
              </a:ext>
            </a:extLst>
          </p:cNvPr>
          <p:cNvSpPr>
            <a:spLocks noGrp="1"/>
          </p:cNvSpPr>
          <p:nvPr>
            <p:ph type="subTitle" idx="1"/>
          </p:nvPr>
        </p:nvSpPr>
        <p:spPr>
          <a:xfrm>
            <a:off x="483177" y="4143642"/>
            <a:ext cx="8825658" cy="861420"/>
          </a:xfrm>
        </p:spPr>
        <p:txBody>
          <a:bodyPr>
            <a:noAutofit/>
          </a:bodyPr>
          <a:lstStyle/>
          <a:p>
            <a:r>
              <a:rPr lang="en-US" sz="1600" dirty="0"/>
              <a:t>Peter regan &amp; Michael Monti</a:t>
            </a:r>
          </a:p>
          <a:p>
            <a:r>
              <a:rPr lang="en-US" sz="1600" dirty="0"/>
              <a:t>Sayer Regan &amp; Thayer, LLP</a:t>
            </a:r>
          </a:p>
          <a:p>
            <a:r>
              <a:rPr lang="en-US" sz="1600" dirty="0"/>
              <a:t>130 Bellevue avenue</a:t>
            </a:r>
          </a:p>
          <a:p>
            <a:r>
              <a:rPr lang="en-US" sz="1600" dirty="0"/>
              <a:t>Newport, RI</a:t>
            </a:r>
          </a:p>
          <a:p>
            <a:r>
              <a:rPr lang="en-US" sz="1600" dirty="0"/>
              <a:t>401-849-3040</a:t>
            </a:r>
          </a:p>
          <a:p>
            <a:r>
              <a:rPr lang="en-US" sz="1600" dirty="0"/>
              <a:t>pregan@srt-law.com| mmonti@srt-law.com</a:t>
            </a:r>
          </a:p>
        </p:txBody>
      </p:sp>
      <p:pic>
        <p:nvPicPr>
          <p:cNvPr id="1026" name="Picture 4" descr="Image result for sayer regan and thayer">
            <a:extLst>
              <a:ext uri="{FF2B5EF4-FFF2-40B4-BE49-F238E27FC236}">
                <a16:creationId xmlns:a16="http://schemas.microsoft.com/office/drawing/2014/main" id="{AA41A596-DE31-F1F4-507E-3BC2CE4E9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943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9673603" cy="4195481"/>
          </a:xfrm>
        </p:spPr>
        <p:txBody>
          <a:bodyPr>
            <a:normAutofit/>
          </a:bodyPr>
          <a:lstStyle/>
          <a:p>
            <a:endParaRPr lang="en-US" u="sng" dirty="0"/>
          </a:p>
          <a:p>
            <a:r>
              <a:rPr lang="en-US" u="sng" dirty="0"/>
              <a:t>Critical 2023 Legislative Changes</a:t>
            </a:r>
          </a:p>
          <a:p>
            <a:pPr lvl="1"/>
            <a:r>
              <a:rPr lang="en-US" dirty="0"/>
              <a:t>Adaptive Reuse </a:t>
            </a:r>
          </a:p>
          <a:p>
            <a:pPr lvl="1"/>
            <a:r>
              <a:rPr lang="en-US" dirty="0"/>
              <a:t>New rules for Substandard lots</a:t>
            </a:r>
          </a:p>
          <a:p>
            <a:pPr lvl="1"/>
            <a:r>
              <a:rPr lang="en-US" dirty="0"/>
              <a:t>Zoning Modification process</a:t>
            </a:r>
          </a:p>
          <a:p>
            <a:pPr lvl="1"/>
            <a:r>
              <a:rPr lang="en-US" dirty="0"/>
              <a:t>Changes in standards for variances and special use permits</a:t>
            </a:r>
          </a:p>
          <a:p>
            <a:pPr lvl="1"/>
            <a:r>
              <a:rPr lang="en-US" dirty="0"/>
              <a:t>Changes that streamline the process for Land development projects and subdivisions  </a:t>
            </a:r>
          </a:p>
          <a:p>
            <a:pPr lvl="1"/>
            <a:endParaRPr lang="en-US" dirty="0"/>
          </a:p>
          <a:p>
            <a:endParaRPr lang="en-US" dirty="0"/>
          </a:p>
          <a:p>
            <a:endParaRPr lang="en-US" dirty="0"/>
          </a:p>
          <a:p>
            <a:endParaRPr lang="en-US" dirty="0"/>
          </a:p>
          <a:p>
            <a:endParaRPr lang="en-US" dirty="0"/>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704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Adaptive Reuse (H-6090A/S-1035A)</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1104293" y="1443320"/>
            <a:ext cx="8946541" cy="4195481"/>
          </a:xfrm>
        </p:spPr>
        <p:txBody>
          <a:bodyPr>
            <a:normAutofit/>
          </a:bodyPr>
          <a:lstStyle/>
          <a:p>
            <a:pPr marL="0" indent="0">
              <a:buNone/>
            </a:pPr>
            <a:r>
              <a:rPr lang="en-US" sz="3000" dirty="0"/>
              <a:t>“[A]daptive reuse for </a:t>
            </a:r>
            <a:r>
              <a:rPr lang="en-US" sz="3000" b="1" u="sng" dirty="0"/>
              <a:t>the</a:t>
            </a:r>
            <a:r>
              <a:rPr lang="en-US" sz="3000" u="sng" dirty="0"/>
              <a:t> </a:t>
            </a:r>
            <a:r>
              <a:rPr lang="en-US" sz="3000" b="1" u="sng" dirty="0"/>
              <a:t>conversion of any commercial building</a:t>
            </a:r>
            <a:r>
              <a:rPr lang="en-US" sz="3000" dirty="0"/>
              <a:t>, including offices, schools, religious facilities, medical buildings, and malls into residential units or mixed use developments which include the development of at least fifty percent (50%) of the existing gross floor area </a:t>
            </a:r>
            <a:r>
              <a:rPr lang="en-US" sz="3000" b="1" u="sng" dirty="0"/>
              <a:t>into residential units, shall be a permitted use</a:t>
            </a:r>
            <a:r>
              <a:rPr lang="en-US" sz="3000" dirty="0"/>
              <a:t>[.]”</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45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Adaptive Reuse (H-6090A/S-1035A)</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rmAutofit lnSpcReduction="10000"/>
          </a:bodyPr>
          <a:lstStyle/>
          <a:p>
            <a:r>
              <a:rPr lang="en-US" dirty="0"/>
              <a:t>“[A]daptive reuse developments [shall be exempted] from off-street parking requirements of over one space per dwelling unit.”</a:t>
            </a:r>
          </a:p>
          <a:p>
            <a:r>
              <a:rPr lang="en-US" dirty="0"/>
              <a:t>Where project is: (a) limited to the existing footprint; (b) includes 20% low- and moderate-income housing; and (c) has access to public sewer and water (or access to adequate private water), the municipality cannot limit density to less than 15 units per acre.</a:t>
            </a:r>
          </a:p>
          <a:p>
            <a:r>
              <a:rPr lang="en-US" dirty="0"/>
              <a:t>For all other adaptive reuse projects, “the residential density permitted in the converted structure shall be the maximum allowed that otherwise meets all standards of minimum housing and has access to public sewer and water service or has access to adequate private water[.]”</a:t>
            </a:r>
          </a:p>
          <a:p>
            <a:r>
              <a:rPr lang="en-US" dirty="0"/>
              <a:t>While allowed by right, most adaptive reuse projects will still go through Development Plan Review.  </a:t>
            </a:r>
          </a:p>
          <a:p>
            <a:endParaRPr lang="en-US" dirty="0"/>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3198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Adaptive Reuse (H-6090A/S-1035A)</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rmAutofit/>
          </a:bodyPr>
          <a:lstStyle/>
          <a:p>
            <a:r>
              <a:rPr lang="en-US" u="sng" dirty="0"/>
              <a:t>Previously underutilized properties have new value</a:t>
            </a:r>
          </a:p>
          <a:p>
            <a:r>
              <a:rPr lang="en-US" dirty="0"/>
              <a:t>Examples</a:t>
            </a:r>
          </a:p>
          <a:p>
            <a:pPr lvl="1"/>
            <a:r>
              <a:rPr lang="en-US" dirty="0"/>
              <a:t>An office or retail building in a commercial district with lagging demand might previously sit vacant.  This legislation allows that vacant building to be converted to high density housing or mixed-use, allowing a property owner/developer to maximize value.</a:t>
            </a:r>
          </a:p>
          <a:p>
            <a:pPr lvl="1"/>
            <a:r>
              <a:rPr lang="en-US" dirty="0"/>
              <a:t>A parish seeing a decreasing number of parishioners may seek to dispose of unneeded churches.  This legislation makes such properties significantly more valuable. </a:t>
            </a:r>
          </a:p>
          <a:p>
            <a:pPr lvl="1"/>
            <a:r>
              <a:rPr lang="en-US" dirty="0"/>
              <a:t>A former school building in a residential district might previously require significant relief from a Town or City Council to develop.  Now: a clear pathway exists to redevelopment. </a:t>
            </a:r>
          </a:p>
          <a:p>
            <a:endParaRPr lang="en-US" dirty="0"/>
          </a:p>
          <a:p>
            <a:endParaRPr lang="en-US" dirty="0"/>
          </a:p>
          <a:p>
            <a:endParaRPr lang="en-US"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983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Substandard Lots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pPr marL="0" indent="0">
              <a:buNone/>
            </a:pPr>
            <a:endParaRPr lang="en-US" sz="3000" dirty="0"/>
          </a:p>
          <a:p>
            <a:pPr marL="0" indent="0">
              <a:buNone/>
            </a:pPr>
            <a:r>
              <a:rPr lang="en-US" sz="3000" dirty="0"/>
              <a:t>“[A] substandard lot of record shall not be required to seek any zoning relief based solely on the failure to meet minimum lot size requirements of the district[.] …</a:t>
            </a:r>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201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55-D5D0-6BEB-2804-EE5327D9AE53}"/>
              </a:ext>
            </a:extLst>
          </p:cNvPr>
          <p:cNvSpPr>
            <a:spLocks noGrp="1"/>
          </p:cNvSpPr>
          <p:nvPr>
            <p:ph type="title"/>
          </p:nvPr>
        </p:nvSpPr>
        <p:spPr/>
        <p:txBody>
          <a:bodyPr/>
          <a:lstStyle/>
          <a:p>
            <a:r>
              <a:rPr lang="en-US" dirty="0"/>
              <a:t>Substandard Lots (H-6059/S-1032)</a:t>
            </a:r>
          </a:p>
        </p:txBody>
      </p:sp>
      <p:sp>
        <p:nvSpPr>
          <p:cNvPr id="3" name="Content Placeholder 2">
            <a:extLst>
              <a:ext uri="{FF2B5EF4-FFF2-40B4-BE49-F238E27FC236}">
                <a16:creationId xmlns:a16="http://schemas.microsoft.com/office/drawing/2014/main" id="{08352690-ED27-A0ED-3D2E-AF0E3AB2DC8C}"/>
              </a:ext>
            </a:extLst>
          </p:cNvPr>
          <p:cNvSpPr>
            <a:spLocks noGrp="1"/>
          </p:cNvSpPr>
          <p:nvPr>
            <p:ph idx="1"/>
          </p:nvPr>
        </p:nvSpPr>
        <p:spPr>
          <a:xfrm>
            <a:off x="978563" y="1331259"/>
            <a:ext cx="8946541" cy="4195481"/>
          </a:xfrm>
        </p:spPr>
        <p:txBody>
          <a:bodyPr>
            <a:noAutofit/>
          </a:bodyPr>
          <a:lstStyle/>
          <a:p>
            <a:pPr marL="0" indent="0">
              <a:buNone/>
            </a:pPr>
            <a:r>
              <a:rPr lang="en-US" sz="3000" dirty="0"/>
              <a:t>… The setback, frontage, and/or lot width requirements for a structure under this section shall be reduced and the maximum building coverage requirements shall be increased by the same proportion as the lot area of the substandard lot is to the minimum lot area requirement of the zoning district in which the lot is located.”</a:t>
            </a:r>
            <a:br>
              <a:rPr lang="en-US" sz="3000" dirty="0"/>
            </a:br>
            <a:endParaRPr lang="en-US" sz="3000" dirty="0"/>
          </a:p>
        </p:txBody>
      </p:sp>
      <p:pic>
        <p:nvPicPr>
          <p:cNvPr id="4" name="Picture 4" descr="Image result for sayer regan and thayer">
            <a:extLst>
              <a:ext uri="{FF2B5EF4-FFF2-40B4-BE49-F238E27FC236}">
                <a16:creationId xmlns:a16="http://schemas.microsoft.com/office/drawing/2014/main" id="{FEEE0BAF-5A2F-56A5-9F37-8FDDB12E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54" y="5638801"/>
            <a:ext cx="5375292" cy="75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290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2971</Words>
  <Application>Microsoft Office PowerPoint</Application>
  <PresentationFormat>Widescreen</PresentationFormat>
  <Paragraphs>214</Paragraphs>
  <Slides>37</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Century Gothic</vt:lpstr>
      <vt:lpstr>Open Sans</vt:lpstr>
      <vt:lpstr>Wingdings 3</vt:lpstr>
      <vt:lpstr>1_Ion</vt:lpstr>
      <vt:lpstr>2023 Legislative Update: Statewide Zoning Changes</vt:lpstr>
      <vt:lpstr>Overview</vt:lpstr>
      <vt:lpstr>What Government’s Saying…</vt:lpstr>
      <vt:lpstr>Agenda</vt:lpstr>
      <vt:lpstr>Adaptive Reuse (H-6090A/S-1035A)</vt:lpstr>
      <vt:lpstr>Adaptive Reuse (H-6090A/S-1035A)</vt:lpstr>
      <vt:lpstr>Adaptive Reuse (H-6090A/S-1035A)</vt:lpstr>
      <vt:lpstr>Substandard Lots (H-6059/S-1032)</vt:lpstr>
      <vt:lpstr>Substandard Lots (H-6059/S-1032)</vt:lpstr>
      <vt:lpstr>Substandard Lots (H-6059/S-1032)</vt:lpstr>
      <vt:lpstr>Substandard Lots (H-6059/S-1032)</vt:lpstr>
      <vt:lpstr>PowerPoint Presentation</vt:lpstr>
      <vt:lpstr>Variances (H-6059/S-1032)</vt:lpstr>
      <vt:lpstr>Variances (H-6059/S-1032)</vt:lpstr>
      <vt:lpstr>Modifications (H-6059/S-1032)</vt:lpstr>
      <vt:lpstr>Modifications (H-6059/S-1032)</vt:lpstr>
      <vt:lpstr>Modifications (H-6059/S-1032)</vt:lpstr>
      <vt:lpstr>Modifications (H-6059/S-1032)</vt:lpstr>
      <vt:lpstr>Modifications (H-6059/S-1032)</vt:lpstr>
      <vt:lpstr>Modifications (H-6059/S-1032)</vt:lpstr>
      <vt:lpstr>Special Use Permits (H-6059/S-1032)</vt:lpstr>
      <vt:lpstr>Land Development (H-6061A/S-1034A)</vt:lpstr>
      <vt:lpstr>Land Development (H-6061A/S-1034A)</vt:lpstr>
      <vt:lpstr>Land Development (H-6061A/S-1034A)</vt:lpstr>
      <vt:lpstr>Land Development (H-6061A/S-1034A)</vt:lpstr>
      <vt:lpstr>Land Development (H-6061A/S-1034A)</vt:lpstr>
      <vt:lpstr>Land Development (H-6061A/S-1034A)</vt:lpstr>
      <vt:lpstr>Land Development (H-6061A/S-1034A)</vt:lpstr>
      <vt:lpstr>Land Development (H-6061A/S-1034A)</vt:lpstr>
      <vt:lpstr>Accessory Dwelling Units (ADUs)</vt:lpstr>
      <vt:lpstr>Accessory Dwelling Units (ADUs)</vt:lpstr>
      <vt:lpstr>Accessory Dwelling Units (ADUs)</vt:lpstr>
      <vt:lpstr>Accessory Dwelling Units (ADUs)</vt:lpstr>
      <vt:lpstr>Short Term Rentals</vt:lpstr>
      <vt:lpstr>How Prevalent are Short-Term Rentals?</vt:lpstr>
      <vt:lpstr>Short Term Rentals</vt:lpstr>
      <vt:lpstr>2023 Legislative Update: Statewide Zoning Changes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Legislative Update: Statewide Zoning Changes</dc:title>
  <dc:creator>Michael Monti</dc:creator>
  <cp:lastModifiedBy>Peter Regan</cp:lastModifiedBy>
  <cp:revision>9</cp:revision>
  <dcterms:created xsi:type="dcterms:W3CDTF">2023-12-05T17:00:32Z</dcterms:created>
  <dcterms:modified xsi:type="dcterms:W3CDTF">2024-01-19T17:03:15Z</dcterms:modified>
</cp:coreProperties>
</file>